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7" r:id="rId3"/>
    <p:sldId id="265" r:id="rId4"/>
    <p:sldId id="266" r:id="rId5"/>
    <p:sldId id="267" r:id="rId6"/>
    <p:sldId id="269" r:id="rId7"/>
    <p:sldId id="273" r:id="rId8"/>
    <p:sldId id="274" r:id="rId9"/>
    <p:sldId id="276" r:id="rId10"/>
    <p:sldId id="278" r:id="rId11"/>
    <p:sldId id="279" r:id="rId12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48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YuanShou Tech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0.png"/><Relationship Id="rId6" Type="http://schemas.openxmlformats.org/officeDocument/2006/relationships/tags" Target="../tags/tag47.xml"/><Relationship Id="rId5" Type="http://schemas.microsoft.com/office/2007/relationships/media" Target="../media/media1.mp4"/><Relationship Id="rId4" Type="http://schemas.openxmlformats.org/officeDocument/2006/relationships/video" Target="../media/media1.mp4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8.xml"/><Relationship Id="rId10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1.xml"/><Relationship Id="rId4" Type="http://schemas.openxmlformats.org/officeDocument/2006/relationships/image" Target="../media/image8.png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image" Target="../media/image15.png"/><Relationship Id="rId7" Type="http://schemas.openxmlformats.org/officeDocument/2006/relationships/image" Target="../media/image14.png"/><Relationship Id="rId6" Type="http://schemas.openxmlformats.org/officeDocument/2006/relationships/tags" Target="../tags/tag1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image" Target="../media/image17.png"/><Relationship Id="rId6" Type="http://schemas.openxmlformats.org/officeDocument/2006/relationships/tags" Target="../tags/tag19.xml"/><Relationship Id="rId5" Type="http://schemas.openxmlformats.org/officeDocument/2006/relationships/image" Target="../media/image16.png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2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8.xml"/><Relationship Id="rId8" Type="http://schemas.openxmlformats.org/officeDocument/2006/relationships/image" Target="../media/image18.png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image" Target="../media/image16.png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image" Target="../media/image19.png"/><Relationship Id="rId11" Type="http://schemas.openxmlformats.org/officeDocument/2006/relationships/tags" Target="../tags/tag30.xml"/><Relationship Id="rId10" Type="http://schemas.openxmlformats.org/officeDocument/2006/relationships/tags" Target="../tags/tag29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png"/><Relationship Id="rId8" Type="http://schemas.openxmlformats.org/officeDocument/2006/relationships/tags" Target="../tags/tag40.xml"/><Relationship Id="rId7" Type="http://schemas.openxmlformats.org/officeDocument/2006/relationships/tags" Target="../tags/tag39.xml"/><Relationship Id="rId6" Type="http://schemas.openxmlformats.org/officeDocument/2006/relationships/tags" Target="../tags/tag38.xml"/><Relationship Id="rId5" Type="http://schemas.openxmlformats.org/officeDocument/2006/relationships/image" Target="../media/image18.png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44.xml"/><Relationship Id="rId13" Type="http://schemas.openxmlformats.org/officeDocument/2006/relationships/tags" Target="../tags/tag43.xml"/><Relationship Id="rId12" Type="http://schemas.openxmlformats.org/officeDocument/2006/relationships/image" Target="../media/image19.png"/><Relationship Id="rId11" Type="http://schemas.openxmlformats.org/officeDocument/2006/relationships/tags" Target="../tags/tag42.xml"/><Relationship Id="rId10" Type="http://schemas.openxmlformats.org/officeDocument/2006/relationships/tags" Target="../tags/tag4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Temp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490" y="5955665"/>
            <a:ext cx="1231900" cy="87947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988945" cy="365125"/>
          </a:xfrm>
        </p:spPr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YuanShou 辕首</a:t>
            </a:r>
            <a:r>
              <a:rPr lang="zh-CN" altLang="en-US"/>
              <a:t>科技</a:t>
            </a:r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0179050" y="6332855"/>
            <a:ext cx="13690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3873500" y="1664335"/>
            <a:ext cx="2427605" cy="7778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3600"/>
              <a:t>Project 04a</a:t>
            </a:r>
            <a:endParaRPr lang="en-US" altLang="zh-CN" sz="2800"/>
          </a:p>
        </p:txBody>
      </p:sp>
      <p:sp>
        <p:nvSpPr>
          <p:cNvPr id="12" name="文本框 11"/>
          <p:cNvSpPr txBox="1"/>
          <p:nvPr/>
        </p:nvSpPr>
        <p:spPr>
          <a:xfrm>
            <a:off x="2834640" y="2306955"/>
            <a:ext cx="346710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>
                <a:sym typeface="+mn-ea"/>
              </a:rPr>
              <a:t>A low cost and rapid construction of the </a:t>
            </a:r>
            <a:r>
              <a:rPr lang="en-US" altLang="zh-CN" sz="1800">
                <a:sym typeface="+mn-ea"/>
              </a:rPr>
              <a:t>panoramic </a:t>
            </a:r>
            <a:r>
              <a:rPr lang="en-US" altLang="zh-CN">
                <a:sym typeface="+mn-ea"/>
              </a:rPr>
              <a:t>teaching scheme</a:t>
            </a:r>
            <a:endParaRPr lang="en-US" altLang="zh-CN"/>
          </a:p>
          <a:p>
            <a:pPr algn="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>
            <a:off x="6575425" y="1838960"/>
            <a:ext cx="0" cy="999490"/>
          </a:xfrm>
          <a:prstGeom prst="line">
            <a:avLst/>
          </a:prstGeom>
          <a:ln w="6032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6702425" y="2442210"/>
            <a:ext cx="2393315" cy="396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000"/>
              <a:t>06.2023</a:t>
            </a:r>
            <a:endParaRPr lang="en-US" altLang="zh-CN" sz="2000"/>
          </a:p>
        </p:txBody>
      </p:sp>
      <p:sp>
        <p:nvSpPr>
          <p:cNvPr id="16" name="文本框 15"/>
          <p:cNvSpPr txBox="1"/>
          <p:nvPr/>
        </p:nvSpPr>
        <p:spPr>
          <a:xfrm>
            <a:off x="6702425" y="1757680"/>
            <a:ext cx="2393315" cy="5492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余宙峣</a:t>
            </a:r>
            <a:r>
              <a:rPr lang="en-US" altLang="zh-CN"/>
              <a:t> Yu,Zhouyao  </a:t>
            </a:r>
            <a:endParaRPr lang="en-US" altLang="zh-CN"/>
          </a:p>
          <a:p>
            <a:r>
              <a:rPr lang="zh-CN" altLang="en-US" sz="1200"/>
              <a:t>辕首科技有限公司</a:t>
            </a:r>
            <a:endParaRPr lang="zh-CN" altLang="en-US" sz="1200"/>
          </a:p>
        </p:txBody>
      </p:sp>
      <p:pic>
        <p:nvPicPr>
          <p:cNvPr id="26" name="图片 25" descr="Hardware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096895" y="3527425"/>
            <a:ext cx="5998210" cy="156654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Temp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490" y="5955665"/>
            <a:ext cx="1231900" cy="87947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988945" cy="365125"/>
          </a:xfrm>
        </p:spPr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YuanShou 辕首</a:t>
            </a:r>
            <a:r>
              <a:rPr lang="zh-CN" altLang="en-US"/>
              <a:t>科技</a:t>
            </a:r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0179050" y="6332855"/>
            <a:ext cx="13690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294005" y="774700"/>
            <a:ext cx="1146937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74980" y="191135"/>
            <a:ext cx="92690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ym typeface="+mn-ea"/>
              </a:rPr>
              <a:t>6. Demonstration</a:t>
            </a:r>
            <a:endParaRPr lang="en-US" altLang="zh-CN" sz="3200" b="1"/>
          </a:p>
        </p:txBody>
      </p:sp>
      <p:pic>
        <p:nvPicPr>
          <p:cNvPr id="9" name="DemoWithSubtitle_20230629_12022477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596390" y="878840"/>
            <a:ext cx="9510395" cy="5349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Temp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490" y="5955665"/>
            <a:ext cx="1231900" cy="87947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988945" cy="365125"/>
          </a:xfrm>
        </p:spPr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YuanShou 辕首</a:t>
            </a:r>
            <a:r>
              <a:rPr lang="zh-CN" altLang="en-US"/>
              <a:t>科技</a:t>
            </a:r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0179050" y="6332855"/>
            <a:ext cx="13690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294005" y="774700"/>
            <a:ext cx="1146937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74980" y="191135"/>
            <a:ext cx="4745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/>
              <a:t>Agenda</a:t>
            </a:r>
            <a:endParaRPr lang="en-US" altLang="zh-CN" sz="3200" b="1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779145" y="1345565"/>
            <a:ext cx="6000750" cy="33534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60000"/>
              </a:lnSpc>
            </a:pPr>
            <a:r>
              <a:rPr lang="en-US" altLang="zh-CN" sz="2000"/>
              <a:t>1. Background and Problem</a:t>
            </a:r>
            <a:endParaRPr lang="en-US" altLang="zh-CN" sz="2000"/>
          </a:p>
          <a:p>
            <a:pPr>
              <a:lnSpc>
                <a:spcPct val="160000"/>
              </a:lnSpc>
            </a:pPr>
            <a:r>
              <a:rPr lang="en-US" altLang="zh-CN" sz="2000"/>
              <a:t>2. </a:t>
            </a:r>
            <a:r>
              <a:rPr lang="en-US" altLang="zh-CN" sz="2000">
                <a:sym typeface="+mn-ea"/>
              </a:rPr>
              <a:t>Project Brief Introduction</a:t>
            </a:r>
            <a:endParaRPr lang="en-US" altLang="zh-CN" sz="2000"/>
          </a:p>
          <a:p>
            <a:pPr>
              <a:lnSpc>
                <a:spcPct val="160000"/>
              </a:lnSpc>
            </a:pPr>
            <a:r>
              <a:rPr lang="en-US" altLang="zh-CN" sz="2000"/>
              <a:t>3. Platfrom and Development tool</a:t>
            </a:r>
            <a:endParaRPr lang="en-US" altLang="zh-CN" sz="2000"/>
          </a:p>
          <a:p>
            <a:pPr>
              <a:lnSpc>
                <a:spcPct val="160000"/>
              </a:lnSpc>
            </a:pPr>
            <a:r>
              <a:rPr lang="en-US" altLang="zh-CN" sz="2000"/>
              <a:t>4. Control: 3 Dof IMU</a:t>
            </a:r>
            <a:endParaRPr lang="en-US" altLang="zh-CN" sz="2000"/>
          </a:p>
          <a:p>
            <a:pPr>
              <a:lnSpc>
                <a:spcPct val="160000"/>
              </a:lnSpc>
            </a:pPr>
            <a:r>
              <a:rPr lang="en-US" altLang="zh-CN" sz="2000"/>
              <a:t>5. Customized UI Component</a:t>
            </a:r>
            <a:endParaRPr lang="en-US" altLang="zh-CN" sz="2000"/>
          </a:p>
          <a:p>
            <a:pPr>
              <a:lnSpc>
                <a:spcPct val="160000"/>
              </a:lnSpc>
            </a:pPr>
            <a:r>
              <a:rPr lang="en-US" altLang="zh-CN" sz="2000"/>
              <a:t>6. Demonstration </a:t>
            </a:r>
            <a:endParaRPr lang="en-US" altLang="zh-CN" sz="2000"/>
          </a:p>
          <a:p>
            <a:endParaRPr lang="en-US" altLang="zh-CN"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Temp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490" y="5955665"/>
            <a:ext cx="1231900" cy="87947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988945" cy="365125"/>
          </a:xfrm>
        </p:spPr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YuanShou 辕首</a:t>
            </a:r>
            <a:r>
              <a:rPr lang="zh-CN" altLang="en-US"/>
              <a:t>科技</a:t>
            </a:r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0179050" y="6332855"/>
            <a:ext cx="13690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294005" y="774700"/>
            <a:ext cx="1146937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74980" y="191135"/>
            <a:ext cx="4745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/>
              <a:t>1. Background</a:t>
            </a:r>
            <a:endParaRPr lang="en-US" altLang="zh-CN" sz="3200" b="1"/>
          </a:p>
        </p:txBody>
      </p:sp>
      <p:pic>
        <p:nvPicPr>
          <p:cNvPr id="9" name="图片 8" descr="5eb37dff7ae62959b47528b656ed96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55" y="2033905"/>
            <a:ext cx="5228590" cy="2921000"/>
          </a:xfrm>
          <a:prstGeom prst="rect">
            <a:avLst/>
          </a:prstGeom>
        </p:spPr>
      </p:pic>
      <p:pic>
        <p:nvPicPr>
          <p:cNvPr id="10" name="图片 9" descr="353f094a33f0d08029b6143af6606c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6645" y="3146425"/>
            <a:ext cx="5256530" cy="303022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817245" y="1174115"/>
            <a:ext cx="68687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1. Teaching with VR has been a </a:t>
            </a:r>
            <a:r>
              <a:rPr lang="en-US" altLang="zh-CN" sz="2400" b="1"/>
              <a:t>hot topic</a:t>
            </a:r>
            <a:r>
              <a:rPr lang="en-US" altLang="zh-CN" sz="2400"/>
              <a:t> since 2016</a:t>
            </a:r>
            <a:endParaRPr lang="en-US" altLang="zh-CN" sz="2400"/>
          </a:p>
        </p:txBody>
      </p:sp>
      <p:sp>
        <p:nvSpPr>
          <p:cNvPr id="12" name="文本框 11"/>
          <p:cNvSpPr txBox="1"/>
          <p:nvPr/>
        </p:nvSpPr>
        <p:spPr>
          <a:xfrm>
            <a:off x="1289050" y="51142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Humen Chongya Primary School</a:t>
            </a:r>
            <a:endParaRPr lang="en-US" altLang="zh-CN"/>
          </a:p>
        </p:txBody>
      </p:sp>
      <p:sp>
        <p:nvSpPr>
          <p:cNvPr id="13" name="文本框 12"/>
          <p:cNvSpPr txBox="1"/>
          <p:nvPr/>
        </p:nvSpPr>
        <p:spPr>
          <a:xfrm>
            <a:off x="6998970" y="27781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ZhongNing Second High School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Temp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490" y="5955665"/>
            <a:ext cx="1231900" cy="87947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988945" cy="365125"/>
          </a:xfrm>
        </p:spPr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YuanShou 辕首</a:t>
            </a:r>
            <a:r>
              <a:rPr lang="zh-CN" altLang="en-US"/>
              <a:t>科技</a:t>
            </a:r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0179050" y="6332855"/>
            <a:ext cx="13690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294005" y="774700"/>
            <a:ext cx="1146937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74980" y="191135"/>
            <a:ext cx="4745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/>
              <a:t>1. Background</a:t>
            </a:r>
            <a:endParaRPr lang="en-US" altLang="zh-CN" sz="3200" b="1"/>
          </a:p>
        </p:txBody>
      </p:sp>
      <p:sp>
        <p:nvSpPr>
          <p:cNvPr id="11" name="文本框 10"/>
          <p:cNvSpPr txBox="1"/>
          <p:nvPr/>
        </p:nvSpPr>
        <p:spPr>
          <a:xfrm>
            <a:off x="817245" y="1174115"/>
            <a:ext cx="68687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2. Using VR for teaching is </a:t>
            </a:r>
            <a:r>
              <a:rPr lang="en-US" altLang="zh-CN" sz="2400" b="1"/>
              <a:t>costly </a:t>
            </a:r>
            <a:endParaRPr lang="en-US" altLang="zh-CN" sz="2400" b="1"/>
          </a:p>
        </p:txBody>
      </p:sp>
      <p:pic>
        <p:nvPicPr>
          <p:cNvPr id="8" name="图片 7" descr="ae5e86d0150e6baeac2835638a823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80" y="2069465"/>
            <a:ext cx="2259330" cy="1430655"/>
          </a:xfrm>
          <a:prstGeom prst="rect">
            <a:avLst/>
          </a:prstGeom>
        </p:spPr>
      </p:pic>
      <p:pic>
        <p:nvPicPr>
          <p:cNvPr id="14" name="图片 13" descr="69df9d51bf91d46fc97c0d8a233b23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5585" y="4083685"/>
            <a:ext cx="2596515" cy="1430020"/>
          </a:xfrm>
          <a:prstGeom prst="rect">
            <a:avLst/>
          </a:prstGeom>
        </p:spPr>
      </p:pic>
      <p:pic>
        <p:nvPicPr>
          <p:cNvPr id="17" name="图片 16" descr="0c70bda91c58c43eb4be1a19423925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3400" y="4119880"/>
            <a:ext cx="2866390" cy="1393825"/>
          </a:xfrm>
          <a:prstGeom prst="rect">
            <a:avLst/>
          </a:prstGeom>
        </p:spPr>
      </p:pic>
      <p:pic>
        <p:nvPicPr>
          <p:cNvPr id="18" name="图片 17" descr="d4699d534d10fa4fe71719e19a7c11d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79115" y="2098040"/>
            <a:ext cx="2387600" cy="1387475"/>
          </a:xfrm>
          <a:prstGeom prst="rect">
            <a:avLst/>
          </a:prstGeom>
        </p:spPr>
      </p:pic>
      <p:pic>
        <p:nvPicPr>
          <p:cNvPr id="19" name="图片 18" descr="5756bb2a61667c52368f31fce533530"/>
          <p:cNvPicPr>
            <a:picLocks noChangeAspect="1"/>
          </p:cNvPicPr>
          <p:nvPr/>
        </p:nvPicPr>
        <p:blipFill>
          <a:blip r:embed="rId8"/>
          <a:srcRect l="14555" r="17035"/>
          <a:stretch>
            <a:fillRect/>
          </a:stretch>
        </p:blipFill>
        <p:spPr>
          <a:xfrm>
            <a:off x="5801995" y="1472565"/>
            <a:ext cx="2452370" cy="1580515"/>
          </a:xfrm>
          <a:prstGeom prst="rect">
            <a:avLst/>
          </a:prstGeom>
        </p:spPr>
      </p:pic>
      <p:pic>
        <p:nvPicPr>
          <p:cNvPr id="20" name="图片 19" descr="f6235f52e43bdc3811c0b0e3c9f73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89645" y="1517015"/>
            <a:ext cx="2802255" cy="1536065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1617345" y="3589655"/>
            <a:ext cx="29610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Safety Education Application</a:t>
            </a:r>
            <a:endParaRPr lang="en-US" altLang="zh-CN"/>
          </a:p>
        </p:txBody>
      </p:sp>
      <p:sp>
        <p:nvSpPr>
          <p:cNvPr id="24" name="文本框 23"/>
          <p:cNvSpPr txBox="1"/>
          <p:nvPr/>
        </p:nvSpPr>
        <p:spPr>
          <a:xfrm>
            <a:off x="6550025" y="3180715"/>
            <a:ext cx="5049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Chinese Language and Literature Courseware</a:t>
            </a:r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7132320" y="5513705"/>
            <a:ext cx="24041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Science Courseware</a:t>
            </a:r>
            <a:endParaRPr lang="en-US" altLang="zh-CN"/>
          </a:p>
        </p:txBody>
      </p:sp>
      <p:pic>
        <p:nvPicPr>
          <p:cNvPr id="9" name="图片 8" descr="63909d7db2dcdfa4e8cf6431777880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70380" y="4329430"/>
            <a:ext cx="2613025" cy="1449070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11"/>
            </p:custDataLst>
          </p:nvPr>
        </p:nvSpPr>
        <p:spPr>
          <a:xfrm>
            <a:off x="2159635" y="5778500"/>
            <a:ext cx="1838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Panoramic Photo</a:t>
            </a:r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Temp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490" y="5955665"/>
            <a:ext cx="1231900" cy="87947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988945" cy="365125"/>
          </a:xfrm>
        </p:spPr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YuanShou 辕首</a:t>
            </a:r>
            <a:r>
              <a:rPr lang="zh-CN" altLang="en-US"/>
              <a:t>科技</a:t>
            </a:r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0179050" y="6332855"/>
            <a:ext cx="13690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294005" y="774700"/>
            <a:ext cx="1146937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74980" y="191135"/>
            <a:ext cx="4745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/>
              <a:t>1. Problem and Holy Grail</a:t>
            </a:r>
            <a:endParaRPr lang="en-US" altLang="zh-CN" sz="3200" b="1"/>
          </a:p>
        </p:txBody>
      </p:sp>
      <p:sp>
        <p:nvSpPr>
          <p:cNvPr id="11" name="文本框 10"/>
          <p:cNvSpPr txBox="1"/>
          <p:nvPr/>
        </p:nvSpPr>
        <p:spPr>
          <a:xfrm>
            <a:off x="817245" y="1174115"/>
            <a:ext cx="5795645" cy="2306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altLang="zh-CN" sz="2400" b="1"/>
              <a:t>Problem</a:t>
            </a:r>
            <a:r>
              <a:rPr lang="en-US" altLang="zh-CN" sz="2400"/>
              <a:t>: Costly =&gt;{</a:t>
            </a:r>
            <a:endParaRPr lang="en-US" altLang="zh-CN" sz="2400"/>
          </a:p>
          <a:p>
            <a:pPr indent="457200">
              <a:lnSpc>
                <a:spcPct val="120000"/>
              </a:lnSpc>
            </a:pPr>
            <a:r>
              <a:rPr lang="en-US" altLang="zh-CN" sz="2400"/>
              <a:t>1. </a:t>
            </a:r>
            <a:r>
              <a:rPr lang="en-US" altLang="zh-CN" sz="2400"/>
              <a:t>Labor-intensive and Professional </a:t>
            </a:r>
            <a:r>
              <a:rPr lang="en-US" altLang="zh-CN" sz="2400"/>
              <a:t>Task</a:t>
            </a:r>
            <a:endParaRPr lang="en-US" altLang="zh-CN" sz="2400"/>
          </a:p>
          <a:p>
            <a:pPr indent="457200">
              <a:lnSpc>
                <a:spcPct val="120000"/>
              </a:lnSpc>
            </a:pPr>
            <a:r>
              <a:rPr lang="en-US" altLang="zh-CN" sz="2400"/>
              <a:t>2. Highly Customized Development</a:t>
            </a:r>
            <a:endParaRPr lang="en-US" altLang="zh-CN" sz="2400"/>
          </a:p>
          <a:p>
            <a:pPr indent="457200">
              <a:lnSpc>
                <a:spcPct val="120000"/>
              </a:lnSpc>
            </a:pPr>
            <a:r>
              <a:rPr lang="en-US" altLang="zh-CN" sz="2400"/>
              <a:t>3. Poor Reusability of Resources</a:t>
            </a:r>
            <a:endParaRPr lang="en-US" altLang="zh-CN" sz="2400"/>
          </a:p>
          <a:p>
            <a:pPr indent="0">
              <a:lnSpc>
                <a:spcPct val="120000"/>
              </a:lnSpc>
            </a:pPr>
            <a:r>
              <a:rPr lang="en-US" altLang="zh-CN" sz="2400"/>
              <a:t>}</a:t>
            </a:r>
            <a:endParaRPr lang="en-US" altLang="zh-CN" sz="2400"/>
          </a:p>
        </p:txBody>
      </p:sp>
      <p:pic>
        <p:nvPicPr>
          <p:cNvPr id="18" name="图片 17" descr="d4699d534d10fa4fe71719e19a7c11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3525" y="1174115"/>
            <a:ext cx="4112260" cy="2389505"/>
          </a:xfrm>
          <a:prstGeom prst="rect">
            <a:avLst/>
          </a:prstGeom>
        </p:spPr>
      </p:pic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817245" y="3802380"/>
            <a:ext cx="6590030" cy="18637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altLang="zh-CN" sz="2400" b="1"/>
              <a:t>Goal: </a:t>
            </a:r>
            <a:r>
              <a:rPr lang="en-US" altLang="zh-CN" sz="2400"/>
              <a:t>To make courseware affordable through:</a:t>
            </a:r>
            <a:endParaRPr lang="en-US" altLang="zh-CN" sz="2400"/>
          </a:p>
          <a:p>
            <a:pPr indent="457200">
              <a:lnSpc>
                <a:spcPct val="120000"/>
              </a:lnSpc>
            </a:pPr>
            <a:r>
              <a:rPr lang="en-US" altLang="zh-CN" sz="2400"/>
              <a:t>1. Easily Collected Resources</a:t>
            </a:r>
            <a:endParaRPr lang="en-US" altLang="zh-CN" sz="2400"/>
          </a:p>
          <a:p>
            <a:pPr indent="457200">
              <a:lnSpc>
                <a:spcPct val="120000"/>
              </a:lnSpc>
            </a:pPr>
            <a:r>
              <a:rPr lang="en-US" altLang="zh-CN" sz="2400"/>
              <a:t>2. Reusable Resources</a:t>
            </a:r>
            <a:endParaRPr lang="en-US" altLang="zh-CN" sz="2400"/>
          </a:p>
          <a:p>
            <a:pPr indent="457200">
              <a:lnSpc>
                <a:spcPct val="120000"/>
              </a:lnSpc>
            </a:pPr>
            <a:r>
              <a:rPr lang="en-US" altLang="zh-CN" sz="2400"/>
              <a:t>3. Non-professional Development</a:t>
            </a:r>
            <a:endParaRPr lang="en-US" altLang="zh-CN"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Temp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490" y="5955665"/>
            <a:ext cx="1231900" cy="87947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988945" cy="365125"/>
          </a:xfrm>
        </p:spPr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YuanShou 辕首</a:t>
            </a:r>
            <a:r>
              <a:rPr lang="zh-CN" altLang="en-US"/>
              <a:t>科技</a:t>
            </a:r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0179050" y="6332855"/>
            <a:ext cx="13690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294005" y="774700"/>
            <a:ext cx="1146937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74980" y="191135"/>
            <a:ext cx="4745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ym typeface="+mn-ea"/>
              </a:rPr>
              <a:t>2. Brief Intro of Project</a:t>
            </a:r>
            <a:endParaRPr lang="en-US" altLang="zh-CN" sz="3200" b="1"/>
          </a:p>
        </p:txBody>
      </p:sp>
      <p:pic>
        <p:nvPicPr>
          <p:cNvPr id="8" name="图片 7" descr="Pic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5725" y="1327150"/>
            <a:ext cx="2095500" cy="1439545"/>
          </a:xfrm>
          <a:prstGeom prst="rect">
            <a:avLst/>
          </a:prstGeom>
        </p:spPr>
      </p:pic>
      <p:cxnSp>
        <p:nvCxnSpPr>
          <p:cNvPr id="13" name="直接箭头连接符 12"/>
          <p:cNvCxnSpPr/>
          <p:nvPr/>
        </p:nvCxnSpPr>
        <p:spPr>
          <a:xfrm flipV="1">
            <a:off x="3224530" y="2111375"/>
            <a:ext cx="535940" cy="635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 descr="PcIcon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6815" y="1402080"/>
            <a:ext cx="1496695" cy="1292860"/>
          </a:xfrm>
          <a:prstGeom prst="rect">
            <a:avLst/>
          </a:prstGeom>
        </p:spPr>
      </p:pic>
      <p:cxnSp>
        <p:nvCxnSpPr>
          <p:cNvPr id="17" name="直接箭头连接符 16"/>
          <p:cNvCxnSpPr/>
          <p:nvPr>
            <p:custDataLst>
              <p:tags r:id="rId6"/>
            </p:custDataLst>
          </p:nvPr>
        </p:nvCxnSpPr>
        <p:spPr>
          <a:xfrm flipV="1">
            <a:off x="7530465" y="2117725"/>
            <a:ext cx="535940" cy="635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475615" y="1235075"/>
            <a:ext cx="2038985" cy="1680845"/>
            <a:chOff x="748" y="1809"/>
            <a:chExt cx="3211" cy="2647"/>
          </a:xfrm>
        </p:grpSpPr>
        <p:pic>
          <p:nvPicPr>
            <p:cNvPr id="10" name="图片 9" descr="ObsidianS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47" y="1809"/>
              <a:ext cx="2112" cy="1887"/>
            </a:xfrm>
            <a:prstGeom prst="rect">
              <a:avLst/>
            </a:prstGeom>
          </p:spPr>
        </p:pic>
        <p:pic>
          <p:nvPicPr>
            <p:cNvPr id="9" name="图片 8" descr="QooCam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48" y="2714"/>
              <a:ext cx="1512" cy="1743"/>
            </a:xfrm>
            <a:prstGeom prst="rect">
              <a:avLst/>
            </a:prstGeom>
          </p:spPr>
        </p:pic>
      </p:grpSp>
      <p:sp>
        <p:nvSpPr>
          <p:cNvPr id="11" name="文本框 10"/>
          <p:cNvSpPr txBox="1"/>
          <p:nvPr/>
        </p:nvSpPr>
        <p:spPr>
          <a:xfrm>
            <a:off x="642620" y="3455670"/>
            <a:ext cx="6096000" cy="2749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en-US" altLang="zh-CN" sz="2400" i="1">
                <a:solidFill>
                  <a:schemeClr val="bg1">
                    <a:lumMod val="50000"/>
                  </a:schemeClr>
                </a:solidFill>
                <a:sym typeface="+mn-ea"/>
              </a:rPr>
              <a:t>What is the Solution?</a:t>
            </a:r>
            <a:endParaRPr lang="en-US" altLang="zh-CN" sz="2400" i="1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2400">
                <a:sym typeface="+mn-ea"/>
              </a:rPr>
              <a:t>A workflow consisting of three parts,</a:t>
            </a:r>
            <a:endParaRPr lang="en-US" altLang="zh-CN" sz="2400"/>
          </a:p>
          <a:p>
            <a:pPr indent="457200">
              <a:lnSpc>
                <a:spcPct val="120000"/>
              </a:lnSpc>
            </a:pPr>
            <a:r>
              <a:rPr lang="en-US" altLang="zh-CN" sz="2400">
                <a:sym typeface="+mn-ea"/>
              </a:rPr>
              <a:t>1. </a:t>
            </a:r>
            <a:r>
              <a:rPr lang="en-US" altLang="zh-CN" sz="2400">
                <a:sym typeface="+mn-ea"/>
              </a:rPr>
              <a:t>a panoramic camera</a:t>
            </a:r>
            <a:endParaRPr lang="en-US" altLang="zh-CN" sz="2400">
              <a:sym typeface="+mn-ea"/>
            </a:endParaRPr>
          </a:p>
          <a:p>
            <a:pPr indent="457200">
              <a:lnSpc>
                <a:spcPct val="120000"/>
              </a:lnSpc>
            </a:pPr>
            <a:r>
              <a:rPr lang="en-US" altLang="zh-CN" sz="2400">
                <a:sym typeface="+mn-ea"/>
              </a:rPr>
              <a:t>2. a courseware editor</a:t>
            </a:r>
            <a:endParaRPr lang="en-US" altLang="zh-CN" sz="2400"/>
          </a:p>
          <a:p>
            <a:pPr indent="457200">
              <a:lnSpc>
                <a:spcPct val="120000"/>
              </a:lnSpc>
            </a:pPr>
            <a:r>
              <a:rPr lang="en-US" altLang="zh-CN" sz="2400">
                <a:sym typeface="+mn-ea"/>
              </a:rPr>
              <a:t>3. </a:t>
            </a:r>
            <a:r>
              <a:rPr lang="en-US" altLang="zh-CN" sz="2400" b="1">
                <a:sym typeface="+mn-ea"/>
              </a:rPr>
              <a:t>an interactive panoramic player</a:t>
            </a:r>
            <a:endParaRPr lang="en-US" altLang="zh-CN" sz="2400" b="1"/>
          </a:p>
          <a:p>
            <a:pPr indent="457200">
              <a:lnSpc>
                <a:spcPct val="120000"/>
              </a:lnSpc>
            </a:pPr>
            <a:endParaRPr lang="en-US" altLang="zh-CN" sz="2400" b="1"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669655" y="6079490"/>
            <a:ext cx="331660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900" i="1"/>
              <a:t>Image Rsc: </a:t>
            </a:r>
            <a:r>
              <a:rPr lang="zh-CN" altLang="en-US" sz="900" i="1"/>
              <a:t>https://www.51yuansu.com/sc/sjesxmzdnm.html</a:t>
            </a:r>
            <a:endParaRPr lang="zh-CN" altLang="en-US" sz="900" i="1"/>
          </a:p>
        </p:txBody>
      </p:sp>
      <p:sp>
        <p:nvSpPr>
          <p:cNvPr id="15" name="文本框 14"/>
          <p:cNvSpPr txBox="1"/>
          <p:nvPr/>
        </p:nvSpPr>
        <p:spPr>
          <a:xfrm>
            <a:off x="958215" y="2935605"/>
            <a:ext cx="1179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Collecting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9"/>
            </p:custDataLst>
          </p:nvPr>
        </p:nvSpPr>
        <p:spPr>
          <a:xfrm>
            <a:off x="4796155" y="2936240"/>
            <a:ext cx="18980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Editing (04aEditor)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8975725" y="29362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Playing (</a:t>
            </a:r>
            <a:r>
              <a:rPr lang="en-US" altLang="zh-CN" b="1"/>
              <a:t>04aPlayer</a:t>
            </a:r>
            <a:r>
              <a:rPr lang="en-US" altLang="zh-CN"/>
              <a:t>)</a:t>
            </a:r>
            <a:endParaRPr lang="en-US" altLang="zh-C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Temp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490" y="5955665"/>
            <a:ext cx="1231900" cy="87947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988945" cy="365125"/>
          </a:xfrm>
        </p:spPr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YuanShou 辕首</a:t>
            </a:r>
            <a:r>
              <a:rPr lang="zh-CN" altLang="en-US"/>
              <a:t>科技</a:t>
            </a:r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0179050" y="6332855"/>
            <a:ext cx="13690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294005" y="774700"/>
            <a:ext cx="1146937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74980" y="191135"/>
            <a:ext cx="926909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/>
              <a:t>3. </a:t>
            </a:r>
            <a:r>
              <a:rPr lang="en-US" altLang="zh-CN" sz="3200" b="1">
                <a:sym typeface="+mn-ea"/>
              </a:rPr>
              <a:t>Platfrom and Development Tool</a:t>
            </a:r>
            <a:endParaRPr lang="en-US" altLang="zh-CN" sz="3200" b="1"/>
          </a:p>
          <a:p>
            <a:endParaRPr lang="en-US" altLang="zh-CN" sz="3200" b="1"/>
          </a:p>
        </p:txBody>
      </p:sp>
      <p:sp>
        <p:nvSpPr>
          <p:cNvPr id="11" name="文本框 10"/>
          <p:cNvSpPr txBox="1"/>
          <p:nvPr/>
        </p:nvSpPr>
        <p:spPr>
          <a:xfrm>
            <a:off x="883920" y="1174115"/>
            <a:ext cx="4904105" cy="2004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en-US" sz="2000" b="1"/>
              <a:t>Hardware </a:t>
            </a:r>
            <a:r>
              <a:rPr lang="en-US" sz="2000"/>
              <a:t>: Pico G2</a:t>
            </a:r>
            <a:endParaRPr lang="en-US" sz="2000"/>
          </a:p>
          <a:p>
            <a:pPr>
              <a:lnSpc>
                <a:spcPct val="120000"/>
              </a:lnSpc>
            </a:pPr>
            <a:r>
              <a:rPr lang="en-US" sz="2000" i="1"/>
              <a:t>1. Powered by Android</a:t>
            </a:r>
            <a:endParaRPr lang="en-US" sz="2000" i="1"/>
          </a:p>
          <a:p>
            <a:pPr>
              <a:lnSpc>
                <a:spcPct val="120000"/>
              </a:lnSpc>
            </a:pPr>
            <a:r>
              <a:rPr lang="en-US" sz="2000" i="1"/>
              <a:t>2. 3 Dof headset and controller</a:t>
            </a:r>
            <a:endParaRPr lang="en-US" sz="2000" i="1"/>
          </a:p>
          <a:p>
            <a:pPr>
              <a:lnSpc>
                <a:spcPct val="120000"/>
              </a:lnSpc>
            </a:pPr>
            <a:r>
              <a:rPr lang="en-US" sz="2000" i="1"/>
              <a:t>3. 3840 * 1920 for each lens</a:t>
            </a:r>
            <a:endParaRPr lang="en-US" sz="2000" i="1"/>
          </a:p>
          <a:p>
            <a:pPr>
              <a:lnSpc>
                <a:spcPct val="120000"/>
              </a:lnSpc>
            </a:pPr>
            <a:endParaRPr lang="en-US" sz="2000" i="1"/>
          </a:p>
          <a:p>
            <a:pPr>
              <a:lnSpc>
                <a:spcPct val="120000"/>
              </a:lnSpc>
            </a:pPr>
            <a:endParaRPr lang="en-US" sz="2000" i="1"/>
          </a:p>
          <a:p>
            <a:pPr>
              <a:lnSpc>
                <a:spcPct val="120000"/>
              </a:lnSpc>
            </a:pPr>
            <a:endParaRPr lang="en-US" sz="2000" i="1"/>
          </a:p>
          <a:p>
            <a:pPr>
              <a:lnSpc>
                <a:spcPct val="120000"/>
              </a:lnSpc>
            </a:pPr>
            <a:endParaRPr lang="en-US" sz="2000" i="1"/>
          </a:p>
          <a:p>
            <a:pPr>
              <a:lnSpc>
                <a:spcPct val="120000"/>
              </a:lnSpc>
            </a:pPr>
            <a:endParaRPr lang="en-US" sz="2000" i="1"/>
          </a:p>
        </p:txBody>
      </p:sp>
      <p:grpSp>
        <p:nvGrpSpPr>
          <p:cNvPr id="14" name="组合 13"/>
          <p:cNvGrpSpPr/>
          <p:nvPr/>
        </p:nvGrpSpPr>
        <p:grpSpPr>
          <a:xfrm>
            <a:off x="7068185" y="982980"/>
            <a:ext cx="1537970" cy="2255520"/>
            <a:chOff x="7554" y="1849"/>
            <a:chExt cx="2422" cy="3552"/>
          </a:xfrm>
        </p:grpSpPr>
        <p:pic>
          <p:nvPicPr>
            <p:cNvPr id="9" name="图片 8" descr="3Dof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7554" y="1849"/>
              <a:ext cx="2408" cy="3552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9010" y="4385"/>
              <a:ext cx="966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600">
                  <a:solidFill>
                    <a:srgbClr val="00B050"/>
                  </a:solidFill>
                </a:rPr>
                <a:t>✔</a:t>
              </a:r>
              <a:endParaRPr lang="zh-CN" altLang="en-US" sz="3600">
                <a:solidFill>
                  <a:srgbClr val="00B050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285105" y="1025525"/>
            <a:ext cx="1379220" cy="2212975"/>
            <a:chOff x="5290" y="1916"/>
            <a:chExt cx="2172" cy="3485"/>
          </a:xfrm>
        </p:grpSpPr>
        <p:pic>
          <p:nvPicPr>
            <p:cNvPr id="8" name="图片 7" descr="6Dof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5290" y="1916"/>
              <a:ext cx="1933" cy="3390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>
              <p:custDataLst>
                <p:tags r:id="rId8"/>
              </p:custDataLst>
            </p:nvPr>
          </p:nvSpPr>
          <p:spPr>
            <a:xfrm>
              <a:off x="6496" y="4385"/>
              <a:ext cx="966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600">
                  <a:solidFill>
                    <a:srgbClr val="FF0000"/>
                  </a:solidFill>
                </a:rPr>
                <a:t>❌</a:t>
              </a:r>
              <a:endParaRPr lang="zh-CN" altLang="en-US" sz="3600">
                <a:solidFill>
                  <a:srgbClr val="FF0000"/>
                </a:solidFill>
              </a:endParaRPr>
            </a:p>
          </p:txBody>
        </p:sp>
      </p:grp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883920" y="3656965"/>
            <a:ext cx="9245600" cy="2004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en-US" sz="2000" b="1"/>
              <a:t>Software</a:t>
            </a:r>
            <a:r>
              <a:rPr lang="en-US" sz="2000"/>
              <a:t>: </a:t>
            </a:r>
            <a:endParaRPr lang="en-US" sz="2000"/>
          </a:p>
          <a:p>
            <a:pPr>
              <a:lnSpc>
                <a:spcPct val="120000"/>
              </a:lnSpc>
            </a:pPr>
            <a:r>
              <a:rPr lang="en-US" sz="2000" i="1"/>
              <a:t>1. Android studio		=&gt;	Android platform building tool</a:t>
            </a:r>
            <a:endParaRPr lang="en-US" sz="2000" i="1"/>
          </a:p>
          <a:p>
            <a:pPr>
              <a:lnSpc>
                <a:spcPct val="120000"/>
              </a:lnSpc>
            </a:pPr>
            <a:r>
              <a:rPr lang="en-US" sz="2000" i="1"/>
              <a:t>2. Unity			=&gt;	Graphical interface</a:t>
            </a:r>
            <a:endParaRPr lang="en-US" sz="2000" i="1"/>
          </a:p>
          <a:p>
            <a:pPr>
              <a:lnSpc>
                <a:spcPct val="120000"/>
              </a:lnSpc>
            </a:pPr>
            <a:r>
              <a:rPr lang="en-US" sz="2000" i="1"/>
              <a:t>3. PicoVrSdk		=&gt;	Offering APIs for Pico G2</a:t>
            </a:r>
            <a:endParaRPr lang="en-US" sz="2000" i="1"/>
          </a:p>
          <a:p>
            <a:pPr>
              <a:lnSpc>
                <a:spcPct val="120000"/>
              </a:lnSpc>
            </a:pPr>
            <a:endParaRPr lang="en-US" sz="2000" i="1"/>
          </a:p>
          <a:p>
            <a:pPr>
              <a:lnSpc>
                <a:spcPct val="120000"/>
              </a:lnSpc>
            </a:pPr>
            <a:endParaRPr lang="en-US" sz="2000" i="1"/>
          </a:p>
          <a:p>
            <a:pPr>
              <a:lnSpc>
                <a:spcPct val="120000"/>
              </a:lnSpc>
            </a:pPr>
            <a:endParaRPr lang="en-US" sz="2000" i="1"/>
          </a:p>
          <a:p>
            <a:pPr>
              <a:lnSpc>
                <a:spcPct val="120000"/>
              </a:lnSpc>
            </a:pPr>
            <a:endParaRPr lang="en-US" sz="2000" i="1"/>
          </a:p>
          <a:p>
            <a:pPr>
              <a:lnSpc>
                <a:spcPct val="120000"/>
              </a:lnSpc>
            </a:pPr>
            <a:endParaRPr lang="en-US" sz="2000" i="1"/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8446770" y="6079490"/>
            <a:ext cx="331660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900" i="1"/>
              <a:t>Image Rsc:</a:t>
            </a:r>
            <a:r>
              <a:rPr sz="900" i="1"/>
              <a:t>https://virtualspeech.com/blog/degrees-of-freedom-vr</a:t>
            </a:r>
            <a:endParaRPr sz="900" i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Temp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490" y="5955665"/>
            <a:ext cx="1231900" cy="87947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988945" cy="365125"/>
          </a:xfrm>
        </p:spPr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YuanShou 辕首</a:t>
            </a:r>
            <a:r>
              <a:rPr lang="zh-CN" altLang="en-US"/>
              <a:t>科技</a:t>
            </a:r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0179050" y="6332855"/>
            <a:ext cx="13690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294005" y="774700"/>
            <a:ext cx="1146937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74980" y="191135"/>
            <a:ext cx="92690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/>
              <a:t>4. </a:t>
            </a:r>
            <a:r>
              <a:rPr lang="en-US" altLang="zh-CN" sz="3200" b="1">
                <a:sym typeface="+mn-ea"/>
              </a:rPr>
              <a:t>Control Method</a:t>
            </a:r>
            <a:endParaRPr lang="en-US" altLang="zh-CN" sz="3200" b="1"/>
          </a:p>
        </p:txBody>
      </p:sp>
      <p:sp>
        <p:nvSpPr>
          <p:cNvPr id="11" name="文本框 10"/>
          <p:cNvSpPr txBox="1"/>
          <p:nvPr/>
        </p:nvSpPr>
        <p:spPr>
          <a:xfrm>
            <a:off x="817245" y="1174115"/>
            <a:ext cx="10730230" cy="7473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en-US" sz="2000" b="1"/>
              <a:t>Headset</a:t>
            </a:r>
            <a:r>
              <a:rPr lang="en-US" sz="2000"/>
              <a:t>: IMU.Rotation</a:t>
            </a:r>
            <a:r>
              <a:rPr lang="en-US" sz="2000" i="1">
                <a:solidFill>
                  <a:schemeClr val="bg1">
                    <a:lumMod val="65000"/>
                  </a:schemeClr>
                </a:solidFill>
              </a:rPr>
              <a:t>(Input s</a:t>
            </a:r>
            <a:r>
              <a:rPr lang="en-US" sz="2000" i="1">
                <a:solidFill>
                  <a:schemeClr val="bg1">
                    <a:lumMod val="65000"/>
                  </a:schemeClr>
                </a:solidFill>
                <a:sym typeface="+mn-ea"/>
              </a:rPr>
              <a:t>ignal</a:t>
            </a:r>
            <a:r>
              <a:rPr lang="en-US" sz="2000" i="1">
                <a:solidFill>
                  <a:schemeClr val="bg1">
                    <a:lumMod val="65000"/>
                  </a:schemeClr>
                </a:solidFill>
              </a:rPr>
              <a:t>)</a:t>
            </a:r>
            <a:r>
              <a:rPr lang="en-US" sz="2000"/>
              <a:t>	-&gt;	Canmera.Transform.Rotation</a:t>
            </a:r>
            <a:r>
              <a:rPr lang="en-US" sz="2000" i="1">
                <a:solidFill>
                  <a:schemeClr val="bg1">
                    <a:lumMod val="65000"/>
                  </a:schemeClr>
                </a:solidFill>
              </a:rPr>
              <a:t>(Output signal)	  </a:t>
            </a:r>
            <a:endParaRPr lang="en-US" sz="2000" i="1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9" name="图片 8" descr="3Do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765" y="1412240"/>
            <a:ext cx="1283970" cy="1895475"/>
          </a:xfrm>
          <a:prstGeom prst="rect">
            <a:avLst/>
          </a:prstGeom>
        </p:spPr>
      </p:pic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8319770" y="5821680"/>
            <a:ext cx="33166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900" i="1"/>
              <a:t>Image Rsc: https://github.com/galazkap/Free-Camera-for-Unity</a:t>
            </a:r>
            <a:endParaRPr lang="en-US" altLang="zh-CN" sz="900" i="1"/>
          </a:p>
          <a:p>
            <a:pPr algn="r"/>
            <a:r>
              <a:rPr sz="900" i="1">
                <a:sym typeface="+mn-ea"/>
              </a:rPr>
              <a:t>https://virtualspeech.com/blog/degrees-of-freedom-vr</a:t>
            </a:r>
            <a:endParaRPr sz="900" i="1">
              <a:sym typeface="+mn-ea"/>
            </a:endParaRPr>
          </a:p>
          <a:p>
            <a:pPr algn="r"/>
            <a:r>
              <a:rPr sz="900" i="1"/>
              <a:t>https://item.gome.com.cn/A0007866374-pop8016795467.html</a:t>
            </a:r>
            <a:endParaRPr sz="900" i="1"/>
          </a:p>
          <a:p>
            <a:pPr algn="r"/>
            <a:endParaRPr lang="en-US" altLang="zh-CN" sz="900" i="1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944245" y="3342005"/>
            <a:ext cx="10348595" cy="7473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en-US" sz="2000" b="1"/>
              <a:t>Controller</a:t>
            </a:r>
            <a:r>
              <a:rPr lang="en-US" sz="2000"/>
              <a:t>: IMU.Rotation</a:t>
            </a:r>
            <a:r>
              <a:rPr lang="en-US" sz="2000" i="1">
                <a:solidFill>
                  <a:schemeClr val="bg1">
                    <a:lumMod val="65000"/>
                  </a:schemeClr>
                </a:solidFill>
                <a:sym typeface="+mn-ea"/>
              </a:rPr>
              <a:t>(Input s</a:t>
            </a:r>
            <a:r>
              <a:rPr lang="en-US" sz="2000" i="1">
                <a:solidFill>
                  <a:schemeClr val="bg1">
                    <a:lumMod val="65000"/>
                  </a:schemeClr>
                </a:solidFill>
                <a:sym typeface="+mn-ea"/>
              </a:rPr>
              <a:t>ignal</a:t>
            </a:r>
            <a:r>
              <a:rPr lang="en-US" sz="2000" i="1">
                <a:solidFill>
                  <a:schemeClr val="bg1">
                    <a:lumMod val="65000"/>
                  </a:schemeClr>
                </a:solidFill>
                <a:sym typeface="+mn-ea"/>
              </a:rPr>
              <a:t>)	</a:t>
            </a:r>
            <a:r>
              <a:rPr lang="en-US" sz="2000">
                <a:sym typeface="+mn-ea"/>
              </a:rPr>
              <a:t>-</a:t>
            </a:r>
            <a:r>
              <a:rPr lang="en-US" sz="2000">
                <a:sym typeface="+mn-ea"/>
              </a:rPr>
              <a:t>&gt;	Controller.Transfrom</a:t>
            </a:r>
            <a:r>
              <a:rPr lang="en-US" sz="2000" i="1">
                <a:solidFill>
                  <a:schemeClr val="bg1">
                    <a:lumMod val="65000"/>
                  </a:schemeClr>
                </a:solidFill>
                <a:sym typeface="+mn-ea"/>
              </a:rPr>
              <a:t>(Output signal)</a:t>
            </a:r>
            <a:endParaRPr lang="en-US" sz="2000"/>
          </a:p>
        </p:txBody>
      </p:sp>
      <p:cxnSp>
        <p:nvCxnSpPr>
          <p:cNvPr id="13" name="直接箭头连接符 12"/>
          <p:cNvCxnSpPr/>
          <p:nvPr>
            <p:custDataLst>
              <p:tags r:id="rId7"/>
            </p:custDataLst>
          </p:nvPr>
        </p:nvCxnSpPr>
        <p:spPr>
          <a:xfrm>
            <a:off x="3886200" y="2496820"/>
            <a:ext cx="3187700" cy="1524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916805" y="206946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PicoVrSdk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4790440" y="2540635"/>
            <a:ext cx="13798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Synchronize</a:t>
            </a:r>
            <a:endParaRPr lang="en-US" altLang="zh-CN"/>
          </a:p>
        </p:txBody>
      </p:sp>
      <p:sp>
        <p:nvSpPr>
          <p:cNvPr id="17" name="文本框 16"/>
          <p:cNvSpPr txBox="1"/>
          <p:nvPr/>
        </p:nvSpPr>
        <p:spPr>
          <a:xfrm>
            <a:off x="2635885" y="2171065"/>
            <a:ext cx="11798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Rotation Sensor</a:t>
            </a:r>
            <a:endParaRPr lang="en-US" altLang="zh-CN"/>
          </a:p>
        </p:txBody>
      </p:sp>
      <p:sp>
        <p:nvSpPr>
          <p:cNvPr id="19" name="文本框 18"/>
          <p:cNvSpPr txBox="1"/>
          <p:nvPr/>
        </p:nvSpPr>
        <p:spPr>
          <a:xfrm>
            <a:off x="7346950" y="2171065"/>
            <a:ext cx="13423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Unity Camera</a:t>
            </a:r>
            <a:endParaRPr lang="en-US" altLang="zh-CN"/>
          </a:p>
        </p:txBody>
      </p:sp>
      <p:pic>
        <p:nvPicPr>
          <p:cNvPr id="21" name="图片 20" descr="Camera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52840" y="1898015"/>
            <a:ext cx="2054225" cy="1156970"/>
          </a:xfrm>
          <a:prstGeom prst="rect">
            <a:avLst/>
          </a:prstGeom>
        </p:spPr>
      </p:pic>
      <p:cxnSp>
        <p:nvCxnSpPr>
          <p:cNvPr id="20" name="直接箭头连接符 19"/>
          <p:cNvCxnSpPr/>
          <p:nvPr>
            <p:custDataLst>
              <p:tags r:id="rId9"/>
            </p:custDataLst>
          </p:nvPr>
        </p:nvCxnSpPr>
        <p:spPr>
          <a:xfrm>
            <a:off x="3886200" y="4885055"/>
            <a:ext cx="3187700" cy="1524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>
            <p:custDataLst>
              <p:tags r:id="rId10"/>
            </p:custDataLst>
          </p:nvPr>
        </p:nvSpPr>
        <p:spPr>
          <a:xfrm>
            <a:off x="4354195" y="4448175"/>
            <a:ext cx="2252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PicoVrSdk </a:t>
            </a:r>
            <a:r>
              <a:rPr lang="en-US" altLang="zh-CN"/>
              <a:t>and Script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1"/>
            </p:custDataLst>
          </p:nvPr>
        </p:nvSpPr>
        <p:spPr>
          <a:xfrm>
            <a:off x="4790440" y="4928870"/>
            <a:ext cx="13798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Synchronize</a:t>
            </a:r>
            <a:endParaRPr lang="en-US" altLang="zh-CN"/>
          </a:p>
        </p:txBody>
      </p:sp>
      <p:pic>
        <p:nvPicPr>
          <p:cNvPr id="24" name="图片 23" descr="PicoController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24305" y="4123690"/>
            <a:ext cx="1532255" cy="1532255"/>
          </a:xfrm>
          <a:prstGeom prst="rect">
            <a:avLst/>
          </a:prstGeom>
        </p:spPr>
      </p:pic>
      <p:grpSp>
        <p:nvGrpSpPr>
          <p:cNvPr id="28" name="组合 27"/>
          <p:cNvGrpSpPr/>
          <p:nvPr/>
        </p:nvGrpSpPr>
        <p:grpSpPr>
          <a:xfrm>
            <a:off x="9092565" y="4178300"/>
            <a:ext cx="1704340" cy="1466850"/>
            <a:chOff x="11675" y="6610"/>
            <a:chExt cx="2684" cy="2310"/>
          </a:xfrm>
        </p:grpSpPr>
        <p:grpSp>
          <p:nvGrpSpPr>
            <p:cNvPr id="18" name="组合 17"/>
            <p:cNvGrpSpPr/>
            <p:nvPr/>
          </p:nvGrpSpPr>
          <p:grpSpPr>
            <a:xfrm>
              <a:off x="11675" y="6610"/>
              <a:ext cx="2310" cy="2310"/>
              <a:chOff x="11585" y="6634"/>
              <a:chExt cx="2310" cy="2310"/>
            </a:xfrm>
          </p:grpSpPr>
          <p:pic>
            <p:nvPicPr>
              <p:cNvPr id="8" name="图片 7" descr="3Dof"/>
              <p:cNvPicPr>
                <a:picLocks noChangeAspect="1"/>
              </p:cNvPicPr>
              <p:nvPr>
                <p:custDataLst>
                  <p:tags r:id="rId13"/>
                </p:custDataLst>
              </p:nvPr>
            </p:nvPicPr>
            <p:blipFill>
              <a:blip r:embed="rId4"/>
              <a:stretch>
                <a:fillRect/>
              </a:stretch>
            </p:blipFill>
            <p:spPr>
              <a:xfrm>
                <a:off x="12038" y="6658"/>
                <a:ext cx="1432" cy="2115"/>
              </a:xfrm>
              <a:prstGeom prst="rect">
                <a:avLst/>
              </a:prstGeom>
            </p:spPr>
          </p:pic>
          <p:sp>
            <p:nvSpPr>
              <p:cNvPr id="12" name="椭圆 11"/>
              <p:cNvSpPr/>
              <p:nvPr/>
            </p:nvSpPr>
            <p:spPr>
              <a:xfrm>
                <a:off x="11585" y="6634"/>
                <a:ext cx="2310" cy="231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pic>
          <p:nvPicPr>
            <p:cNvPr id="26" name="图片 25" descr="PicoController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 rot="5220000">
              <a:off x="13787" y="7518"/>
              <a:ext cx="573" cy="573"/>
            </a:xfrm>
            <a:prstGeom prst="rect">
              <a:avLst/>
            </a:prstGeom>
          </p:spPr>
        </p:pic>
      </p:grpSp>
      <p:sp>
        <p:nvSpPr>
          <p:cNvPr id="27" name="文本框 26"/>
          <p:cNvSpPr txBox="1"/>
          <p:nvPr>
            <p:custDataLst>
              <p:tags r:id="rId15"/>
            </p:custDataLst>
          </p:nvPr>
        </p:nvSpPr>
        <p:spPr>
          <a:xfrm>
            <a:off x="2635885" y="4615180"/>
            <a:ext cx="11798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Rotation Sensor</a:t>
            </a:r>
            <a:endParaRPr lang="en-US" altLang="zh-CN"/>
          </a:p>
        </p:txBody>
      </p:sp>
      <p:sp>
        <p:nvSpPr>
          <p:cNvPr id="29" name="文本框 28"/>
          <p:cNvSpPr txBox="1"/>
          <p:nvPr>
            <p:custDataLst>
              <p:tags r:id="rId16"/>
            </p:custDataLst>
          </p:nvPr>
        </p:nvSpPr>
        <p:spPr>
          <a:xfrm>
            <a:off x="7018020" y="4448175"/>
            <a:ext cx="20002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Calculate the Position and Rotation on Sphere</a:t>
            </a:r>
            <a:endParaRPr lang="en-US" altLang="zh-C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Temp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490" y="5955665"/>
            <a:ext cx="1231900" cy="87947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988945" cy="365125"/>
          </a:xfrm>
        </p:spPr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YuanShou 辕首</a:t>
            </a:r>
            <a:r>
              <a:rPr lang="zh-CN" altLang="en-US"/>
              <a:t>科技</a:t>
            </a:r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0179050" y="6332855"/>
            <a:ext cx="13690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294005" y="774700"/>
            <a:ext cx="1146937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74980" y="191135"/>
            <a:ext cx="926909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ym typeface="+mn-ea"/>
              </a:rPr>
              <a:t>5. Customized UI Component</a:t>
            </a:r>
            <a:endParaRPr lang="en-US" altLang="zh-CN" sz="3200" b="1"/>
          </a:p>
          <a:p>
            <a:endParaRPr lang="en-US" altLang="zh-CN" sz="3200" b="1"/>
          </a:p>
        </p:txBody>
      </p:sp>
      <p:sp>
        <p:nvSpPr>
          <p:cNvPr id="11" name="文本框 10"/>
          <p:cNvSpPr txBox="1"/>
          <p:nvPr/>
        </p:nvSpPr>
        <p:spPr>
          <a:xfrm>
            <a:off x="944245" y="1174115"/>
            <a:ext cx="3776345" cy="14382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lnSpc>
                <a:spcPct val="120000"/>
              </a:lnSpc>
            </a:pPr>
            <a:r>
              <a:rPr lang="en-US" sz="2000" b="1">
                <a:sym typeface="+mn-ea"/>
              </a:rPr>
              <a:t>Unity / Android GUI components</a:t>
            </a:r>
            <a:r>
              <a:rPr lang="zh-CN" altLang="en-US" sz="2000">
                <a:sym typeface="+mn-ea"/>
              </a:rPr>
              <a:t>：</a:t>
            </a:r>
            <a:endParaRPr lang="zh-CN" altLang="en-US" sz="2000">
              <a:sym typeface="+mn-ea"/>
            </a:endParaRPr>
          </a:p>
          <a:p>
            <a:pPr indent="0">
              <a:lnSpc>
                <a:spcPct val="120000"/>
              </a:lnSpc>
            </a:pPr>
            <a:r>
              <a:rPr lang="en-US" altLang="zh-CN" sz="2000">
                <a:sym typeface="+mn-ea"/>
              </a:rPr>
              <a:t>1. 2D</a:t>
            </a:r>
            <a:endParaRPr lang="en-US" altLang="zh-CN" sz="2000">
              <a:sym typeface="+mn-ea"/>
            </a:endParaRPr>
          </a:p>
          <a:p>
            <a:pPr indent="0">
              <a:lnSpc>
                <a:spcPct val="120000"/>
              </a:lnSpc>
            </a:pPr>
            <a:r>
              <a:rPr lang="en-US" altLang="zh-CN" sz="2000">
                <a:sym typeface="+mn-ea"/>
              </a:rPr>
              <a:t>2. renderred on Camera</a:t>
            </a:r>
            <a:endParaRPr lang="en-US" sz="2000"/>
          </a:p>
          <a:p>
            <a:pPr indent="0">
              <a:lnSpc>
                <a:spcPct val="120000"/>
              </a:lnSpc>
            </a:pPr>
            <a:endParaRPr lang="en-US" sz="2000"/>
          </a:p>
          <a:p>
            <a:pPr indent="457200">
              <a:lnSpc>
                <a:spcPct val="120000"/>
              </a:lnSpc>
            </a:pPr>
            <a:endParaRPr lang="en-US" sz="2000"/>
          </a:p>
          <a:p>
            <a:pPr indent="0">
              <a:lnSpc>
                <a:spcPct val="120000"/>
              </a:lnSpc>
            </a:pPr>
            <a:r>
              <a:rPr lang="en-US" sz="2000"/>
              <a:t> </a:t>
            </a:r>
            <a:endParaRPr lang="en-US" sz="2000"/>
          </a:p>
        </p:txBody>
      </p:sp>
      <p:grpSp>
        <p:nvGrpSpPr>
          <p:cNvPr id="13" name="组合 12"/>
          <p:cNvGrpSpPr/>
          <p:nvPr/>
        </p:nvGrpSpPr>
        <p:grpSpPr>
          <a:xfrm>
            <a:off x="5342890" y="1172210"/>
            <a:ext cx="3054350" cy="1156970"/>
            <a:chOff x="6569" y="1996"/>
            <a:chExt cx="4810" cy="1822"/>
          </a:xfrm>
        </p:grpSpPr>
        <p:pic>
          <p:nvPicPr>
            <p:cNvPr id="21" name="图片 20" descr="Camera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6569" y="1996"/>
              <a:ext cx="3235" cy="1822"/>
            </a:xfrm>
            <a:prstGeom prst="rect">
              <a:avLst/>
            </a:prstGeom>
          </p:spPr>
        </p:pic>
        <p:sp>
          <p:nvSpPr>
            <p:cNvPr id="8" name="梯形 7"/>
            <p:cNvSpPr/>
            <p:nvPr/>
          </p:nvSpPr>
          <p:spPr>
            <a:xfrm rot="16200000">
              <a:off x="9586" y="1948"/>
              <a:ext cx="1295" cy="2262"/>
            </a:xfrm>
            <a:prstGeom prst="trapezoid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1379" y="2365"/>
              <a:ext cx="0" cy="1403"/>
            </a:xfrm>
            <a:prstGeom prst="line">
              <a:avLst/>
            </a:prstGeom>
            <a:ln w="28575" cmpd="sng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944245" y="2709545"/>
            <a:ext cx="2853690" cy="14382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lnSpc>
                <a:spcPct val="120000"/>
              </a:lnSpc>
            </a:pPr>
            <a:r>
              <a:rPr lang="en-US" sz="2000" b="1">
                <a:sym typeface="+mn-ea"/>
              </a:rPr>
              <a:t>Anchor</a:t>
            </a:r>
            <a:r>
              <a:rPr lang="zh-CN" altLang="en-US" sz="2000">
                <a:sym typeface="+mn-ea"/>
              </a:rPr>
              <a:t>：</a:t>
            </a:r>
            <a:endParaRPr lang="zh-CN" altLang="en-US" sz="2000">
              <a:sym typeface="+mn-ea"/>
            </a:endParaRPr>
          </a:p>
          <a:p>
            <a:pPr indent="0">
              <a:lnSpc>
                <a:spcPct val="120000"/>
              </a:lnSpc>
            </a:pPr>
            <a:r>
              <a:rPr lang="en-US" altLang="zh-CN" sz="2000">
                <a:sym typeface="+mn-ea"/>
              </a:rPr>
              <a:t>1. placed in 3D space</a:t>
            </a:r>
            <a:endParaRPr lang="en-US" altLang="zh-CN" sz="2000">
              <a:sym typeface="+mn-ea"/>
            </a:endParaRPr>
          </a:p>
          <a:p>
            <a:pPr indent="0">
              <a:lnSpc>
                <a:spcPct val="120000"/>
              </a:lnSpc>
            </a:pPr>
            <a:r>
              <a:rPr lang="en-US" altLang="zh-CN" sz="2000">
                <a:sym typeface="+mn-ea"/>
              </a:rPr>
              <a:t>2. renderred as 3D object</a:t>
            </a:r>
            <a:endParaRPr lang="en-US" altLang="zh-CN" sz="2000">
              <a:sym typeface="+mn-ea"/>
            </a:endParaRPr>
          </a:p>
          <a:p>
            <a:pPr indent="0">
              <a:lnSpc>
                <a:spcPct val="120000"/>
              </a:lnSpc>
            </a:pPr>
            <a:endParaRPr lang="en-US" sz="2000"/>
          </a:p>
          <a:p>
            <a:pPr indent="457200">
              <a:lnSpc>
                <a:spcPct val="120000"/>
              </a:lnSpc>
            </a:pPr>
            <a:endParaRPr lang="en-US" sz="2000"/>
          </a:p>
          <a:p>
            <a:pPr indent="0">
              <a:lnSpc>
                <a:spcPct val="120000"/>
              </a:lnSpc>
            </a:pPr>
            <a:r>
              <a:rPr lang="en-US" sz="2000"/>
              <a:t> </a:t>
            </a:r>
            <a:endParaRPr lang="en-US" sz="2000"/>
          </a:p>
        </p:txBody>
      </p:sp>
      <p:sp>
        <p:nvSpPr>
          <p:cNvPr id="12" name="文本框 11"/>
          <p:cNvSpPr txBox="1"/>
          <p:nvPr>
            <p:custDataLst>
              <p:tags r:id="rId7"/>
            </p:custDataLst>
          </p:nvPr>
        </p:nvSpPr>
        <p:spPr>
          <a:xfrm>
            <a:off x="944245" y="4421505"/>
            <a:ext cx="2853690" cy="14382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lnSpc>
                <a:spcPct val="120000"/>
              </a:lnSpc>
            </a:pPr>
            <a:r>
              <a:rPr lang="en-US" sz="2000" b="1">
                <a:sym typeface="+mn-ea"/>
              </a:rPr>
              <a:t>Functionality of Anchor</a:t>
            </a:r>
            <a:r>
              <a:rPr lang="zh-CN" altLang="en-US" sz="2000">
                <a:sym typeface="+mn-ea"/>
              </a:rPr>
              <a:t>：</a:t>
            </a:r>
            <a:endParaRPr lang="zh-CN" altLang="en-US" sz="2000">
              <a:sym typeface="+mn-ea"/>
            </a:endParaRPr>
          </a:p>
          <a:p>
            <a:pPr indent="0">
              <a:lnSpc>
                <a:spcPct val="120000"/>
              </a:lnSpc>
            </a:pPr>
            <a:r>
              <a:rPr lang="en-US" altLang="zh-CN" sz="2000">
                <a:sym typeface="+mn-ea"/>
              </a:rPr>
              <a:t>1. displaying text</a:t>
            </a:r>
            <a:endParaRPr lang="en-US" altLang="zh-CN" sz="2000">
              <a:sym typeface="+mn-ea"/>
            </a:endParaRPr>
          </a:p>
          <a:p>
            <a:pPr indent="0">
              <a:lnSpc>
                <a:spcPct val="120000"/>
              </a:lnSpc>
            </a:pPr>
            <a:r>
              <a:rPr lang="en-US" altLang="zh-CN" sz="2000">
                <a:sym typeface="+mn-ea"/>
              </a:rPr>
              <a:t>2. poping up image</a:t>
            </a:r>
            <a:endParaRPr lang="en-US" altLang="zh-CN" sz="2000">
              <a:sym typeface="+mn-ea"/>
            </a:endParaRPr>
          </a:p>
          <a:p>
            <a:pPr indent="0">
              <a:lnSpc>
                <a:spcPct val="120000"/>
              </a:lnSpc>
            </a:pPr>
            <a:r>
              <a:rPr lang="en-US" sz="2000"/>
              <a:t>3. swithing scene</a:t>
            </a:r>
            <a:endParaRPr lang="en-US" sz="2000"/>
          </a:p>
          <a:p>
            <a:pPr indent="457200">
              <a:lnSpc>
                <a:spcPct val="120000"/>
              </a:lnSpc>
            </a:pPr>
            <a:endParaRPr lang="en-US" sz="2000"/>
          </a:p>
          <a:p>
            <a:pPr indent="0">
              <a:lnSpc>
                <a:spcPct val="120000"/>
              </a:lnSpc>
            </a:pPr>
            <a:r>
              <a:rPr lang="en-US" sz="2000"/>
              <a:t> </a:t>
            </a:r>
            <a:endParaRPr lang="en-US" sz="2000"/>
          </a:p>
        </p:txBody>
      </p:sp>
      <p:grpSp>
        <p:nvGrpSpPr>
          <p:cNvPr id="28" name="组合 27"/>
          <p:cNvGrpSpPr/>
          <p:nvPr/>
        </p:nvGrpSpPr>
        <p:grpSpPr>
          <a:xfrm>
            <a:off x="5325110" y="3937635"/>
            <a:ext cx="1693545" cy="1457960"/>
            <a:chOff x="11675" y="6610"/>
            <a:chExt cx="2684" cy="2310"/>
          </a:xfrm>
        </p:grpSpPr>
        <p:grpSp>
          <p:nvGrpSpPr>
            <p:cNvPr id="18" name="组合 17"/>
            <p:cNvGrpSpPr/>
            <p:nvPr/>
          </p:nvGrpSpPr>
          <p:grpSpPr>
            <a:xfrm>
              <a:off x="11675" y="6610"/>
              <a:ext cx="2310" cy="2310"/>
              <a:chOff x="11585" y="6634"/>
              <a:chExt cx="2310" cy="2310"/>
            </a:xfrm>
          </p:grpSpPr>
          <p:pic>
            <p:nvPicPr>
              <p:cNvPr id="14" name="图片 13" descr="3Dof"/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12038" y="6658"/>
                <a:ext cx="1432" cy="2115"/>
              </a:xfrm>
              <a:prstGeom prst="rect">
                <a:avLst/>
              </a:prstGeom>
            </p:spPr>
          </p:pic>
          <p:sp>
            <p:nvSpPr>
              <p:cNvPr id="15" name="椭圆 14"/>
              <p:cNvSpPr/>
              <p:nvPr>
                <p:custDataLst>
                  <p:tags r:id="rId10"/>
                </p:custDataLst>
              </p:nvPr>
            </p:nvSpPr>
            <p:spPr>
              <a:xfrm>
                <a:off x="11585" y="6634"/>
                <a:ext cx="2310" cy="231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pic>
          <p:nvPicPr>
            <p:cNvPr id="26" name="图片 25" descr="PicoController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 rot="5220000">
              <a:off x="13787" y="7518"/>
              <a:ext cx="573" cy="573"/>
            </a:xfrm>
            <a:prstGeom prst="rect">
              <a:avLst/>
            </a:prstGeom>
          </p:spPr>
        </p:pic>
      </p:grpSp>
      <p:sp>
        <p:nvSpPr>
          <p:cNvPr id="17" name="椭圆 16"/>
          <p:cNvSpPr/>
          <p:nvPr/>
        </p:nvSpPr>
        <p:spPr>
          <a:xfrm>
            <a:off x="4651375" y="3297555"/>
            <a:ext cx="2792095" cy="276796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7227570" y="3345180"/>
            <a:ext cx="885190" cy="320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>
                    <a:lumMod val="65000"/>
                  </a:schemeClr>
                </a:solidFill>
              </a:rPr>
              <a:t>Anchor</a:t>
            </a:r>
            <a:endParaRPr lang="en-US" altLang="zh-CN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753475" y="3082290"/>
            <a:ext cx="4064000" cy="3076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Sketch :</a:t>
            </a:r>
            <a:endParaRPr lang="en-US" altLang="zh-CN" b="1"/>
          </a:p>
          <a:p>
            <a:r>
              <a:rPr lang="en-US" altLang="zh-CN" sz="1600"/>
              <a:t>Plane of Renderring</a:t>
            </a:r>
            <a:endParaRPr lang="en-US" altLang="zh-CN" sz="1600"/>
          </a:p>
          <a:p>
            <a:r>
              <a:rPr lang="en-US" altLang="zh-CN" sz="1600" i="1">
                <a:solidFill>
                  <a:schemeClr val="bg1">
                    <a:lumMod val="65000"/>
                  </a:schemeClr>
                </a:solidFill>
                <a:sym typeface="+mn-ea"/>
              </a:rPr>
              <a:t>(Marked in red)</a:t>
            </a:r>
            <a:endParaRPr lang="en-US" altLang="zh-CN" sz="1600" i="1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zh-CN" sz="1600" b="1"/>
          </a:p>
          <a:p>
            <a:r>
              <a:rPr lang="en-US" altLang="zh-CN" sz="1600"/>
              <a:t>Anchor</a:t>
            </a:r>
            <a:endParaRPr lang="en-US" altLang="zh-CN" sz="1600"/>
          </a:p>
          <a:p>
            <a:r>
              <a:rPr lang="en-US" altLang="zh-CN" sz="1600" i="1">
                <a:solidFill>
                  <a:schemeClr val="bg1">
                    <a:lumMod val="65000"/>
                  </a:schemeClr>
                </a:solidFill>
              </a:rPr>
              <a:t>(Marked in orange)</a:t>
            </a:r>
            <a:endParaRPr lang="en-US" altLang="zh-CN" sz="1600" i="1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zh-CN" sz="1600"/>
          </a:p>
          <a:p>
            <a:r>
              <a:rPr lang="en-US" altLang="zh-CN" sz="1600"/>
              <a:t>Other Costomized GUI:</a:t>
            </a:r>
            <a:endParaRPr lang="en-US" altLang="zh-CN" sz="1600"/>
          </a:p>
          <a:p>
            <a:r>
              <a:rPr lang="en-US" altLang="zh-CN" sz="1600" i="1">
                <a:solidFill>
                  <a:schemeClr val="bg1">
                    <a:lumMod val="65000"/>
                  </a:schemeClr>
                </a:solidFill>
              </a:rPr>
              <a:t>(Marked in green)</a:t>
            </a:r>
            <a:endParaRPr lang="en-US" altLang="zh-CN" sz="1600"/>
          </a:p>
          <a:p>
            <a:r>
              <a:rPr lang="en-US" altLang="zh-CN" sz="1600"/>
              <a:t>1. Mask</a:t>
            </a:r>
            <a:endParaRPr lang="en-US" altLang="zh-CN" sz="1600"/>
          </a:p>
          <a:p>
            <a:r>
              <a:rPr lang="en-US" altLang="zh-CN" sz="1600"/>
              <a:t>2. Anchor selected indicator</a:t>
            </a:r>
            <a:endParaRPr lang="en-US" altLang="zh-CN" sz="1600"/>
          </a:p>
          <a:p>
            <a:r>
              <a:rPr lang="en-US" altLang="zh-CN" sz="1600"/>
              <a:t>3. Pointer indicator</a:t>
            </a:r>
            <a:endParaRPr lang="en-US" altLang="zh-CN" sz="1600"/>
          </a:p>
        </p:txBody>
      </p:sp>
      <p:cxnSp>
        <p:nvCxnSpPr>
          <p:cNvPr id="20" name="直接连接符 19"/>
          <p:cNvCxnSpPr>
            <a:stCxn id="26" idx="0"/>
            <a:endCxn id="17" idx="6"/>
          </p:cNvCxnSpPr>
          <p:nvPr/>
        </p:nvCxnSpPr>
        <p:spPr>
          <a:xfrm flipV="1">
            <a:off x="7019290" y="4681855"/>
            <a:ext cx="424180" cy="635"/>
          </a:xfrm>
          <a:prstGeom prst="line">
            <a:avLst/>
          </a:prstGeom>
          <a:ln w="28575" cmpd="sng">
            <a:solidFill>
              <a:srgbClr val="00B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5915660" y="5495925"/>
            <a:ext cx="2921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1</a:t>
            </a:r>
            <a:endParaRPr lang="en-US" altLang="zh-CN" sz="1200"/>
          </a:p>
        </p:txBody>
      </p:sp>
      <p:sp>
        <p:nvSpPr>
          <p:cNvPr id="25" name="文本框 24"/>
          <p:cNvSpPr txBox="1"/>
          <p:nvPr>
            <p:custDataLst>
              <p:tags r:id="rId13"/>
            </p:custDataLst>
          </p:nvPr>
        </p:nvSpPr>
        <p:spPr>
          <a:xfrm>
            <a:off x="7105015" y="4448175"/>
            <a:ext cx="2921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2</a:t>
            </a:r>
            <a:endParaRPr lang="en-US" altLang="zh-CN" sz="1200"/>
          </a:p>
        </p:txBody>
      </p:sp>
      <p:sp>
        <p:nvSpPr>
          <p:cNvPr id="27" name="矩形 26"/>
          <p:cNvSpPr/>
          <p:nvPr/>
        </p:nvSpPr>
        <p:spPr>
          <a:xfrm>
            <a:off x="5739130" y="5450840"/>
            <a:ext cx="647700" cy="75565"/>
          </a:xfrm>
          <a:prstGeom prst="rect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 rot="2880000">
            <a:off x="6888480" y="3698240"/>
            <a:ext cx="501015" cy="76200"/>
          </a:xfrm>
          <a:prstGeom prst="rect">
            <a:avLst/>
          </a:prstGeom>
          <a:solidFill>
            <a:srgbClr val="FFC000"/>
          </a:solidFill>
          <a:ln w="28575" cmpd="sng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>
            <p:custDataLst>
              <p:tags r:id="rId14"/>
            </p:custDataLst>
          </p:nvPr>
        </p:nvSpPr>
        <p:spPr>
          <a:xfrm>
            <a:off x="6812915" y="3297555"/>
            <a:ext cx="2921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3</a:t>
            </a:r>
            <a:endParaRPr lang="en-US" altLang="zh-CN" sz="12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47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7141*3865*694*694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48.xml><?xml version="1.0" encoding="utf-8"?>
<p:tagLst xmlns:p="http://schemas.openxmlformats.org/presentationml/2006/main">
  <p:tag name="COMMONDATA" val="eyJoZGlkIjoiMjE4MWE0MWFiOWM3YzRkYmU2OTcxZjgzMTU0ZTdmMDUifQ=="/>
  <p:tag name="KSO_WPP_MARK_KEY" val="997260c2-751b-44d7-9754-fac6db2a61e7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2425</Words>
  <Application>WPS 演示</Application>
  <PresentationFormat>宽屏</PresentationFormat>
  <Paragraphs>213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Cocytus</dc:creator>
  <cp:lastModifiedBy>忘川河</cp:lastModifiedBy>
  <cp:revision>133</cp:revision>
  <dcterms:created xsi:type="dcterms:W3CDTF">2023-06-18T18:30:00Z</dcterms:created>
  <dcterms:modified xsi:type="dcterms:W3CDTF">2023-06-29T10:04:04Z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30DD8F4C6F7D48189BEEEE44AA7228F7_12</vt:lpwstr>
  </property>
  <property fmtid="{D5CDD505-2E9C-101B-9397-08002B2CF9AE}" pid="3" name="KSOProductBuildVer">
    <vt:lpwstr>2052-11.1.0.14309</vt:lpwstr>
  </property>
</Properties>
</file>

<file path=docProps/thumbnail.jpeg>
</file>